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9144000" cy="6858000" type="screen4x3"/>
  <p:notesSz cx="6735763" cy="9866313"/>
  <p:embeddedFontLst>
    <p:embeddedFont>
      <p:font typeface="Montserrat" panose="02000505000000020004" pitchFamily="2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E44"/>
    <a:srgbClr val="D0363B"/>
    <a:srgbClr val="F5F4EE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08/06/2018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0C19008-7AA4-4623-8D02-0E973CE8FD4D}"/>
              </a:ext>
            </a:extLst>
          </p:cNvPr>
          <p:cNvSpPr txBox="1"/>
          <p:nvPr/>
        </p:nvSpPr>
        <p:spPr>
          <a:xfrm>
            <a:off x="-727296" y="67713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LES ENJEUX</a:t>
            </a:r>
            <a: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DE LA FORMATION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entury Gothic" panose="020B0502020202020204" pitchFamily="34" charset="0"/>
              </a:rPr>
              <a:t>L’obtention du permis de conduire est devenue un outil social indispensable pour une très grande partie des jeunes de notre société.</a:t>
            </a:r>
          </a:p>
          <a:p>
            <a:r>
              <a:rPr lang="fr-FR" sz="1000" dirty="0">
                <a:latin typeface="Century Gothic" panose="020B0502020202020204" pitchFamily="34" charset="0"/>
              </a:rPr>
              <a:t>Au-delà du </a:t>
            </a:r>
            <a:r>
              <a:rPr lang="fr-FR" sz="10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plaisir de conduire</a:t>
            </a:r>
            <a:r>
              <a:rPr lang="fr-FR" sz="1000" dirty="0">
                <a:latin typeface="Century Gothic" panose="020B0502020202020204" pitchFamily="34" charset="0"/>
              </a:rPr>
              <a:t>, l’utilisation d’un véhicule est souvent </a:t>
            </a:r>
            <a:r>
              <a:rPr lang="fr-FR" sz="1000" b="1" dirty="0">
                <a:latin typeface="Century Gothic" panose="020B0502020202020204" pitchFamily="34" charset="0"/>
              </a:rPr>
              <a:t>indispensable</a:t>
            </a:r>
            <a:r>
              <a:rPr lang="fr-FR" sz="1000" dirty="0">
                <a:latin typeface="Century Gothic" panose="020B0502020202020204" pitchFamily="34" charset="0"/>
              </a:rPr>
              <a:t> pour les études, le travail ou les loisirs.</a:t>
            </a:r>
            <a:br>
              <a:rPr lang="fr-FR" sz="1000" dirty="0">
                <a:latin typeface="Century Gothic" panose="020B0502020202020204" pitchFamily="34" charset="0"/>
              </a:rPr>
            </a:br>
            <a:r>
              <a:rPr lang="fr-FR" sz="1000" dirty="0">
                <a:latin typeface="Century Gothic" panose="020B0502020202020204" pitchFamily="34" charset="0"/>
              </a:rPr>
              <a:t/>
            </a:r>
            <a:br>
              <a:rPr lang="fr-FR" sz="1000" dirty="0">
                <a:latin typeface="Century Gothic" panose="020B0502020202020204" pitchFamily="34" charset="0"/>
              </a:rPr>
            </a:br>
            <a:r>
              <a:rPr lang="fr-FR" sz="1000" b="1" dirty="0">
                <a:latin typeface="Century Gothic" panose="020B0502020202020204" pitchFamily="34" charset="0"/>
              </a:rPr>
              <a:t>&gt;&gt; ROULER EN SÉCURITÉ EST DONC UNE</a:t>
            </a:r>
            <a:br>
              <a:rPr lang="fr-FR" sz="1000" b="1" dirty="0">
                <a:latin typeface="Century Gothic" panose="020B0502020202020204" pitchFamily="34" charset="0"/>
              </a:rPr>
            </a:br>
            <a:r>
              <a:rPr lang="fr-FR" sz="1000" b="1" dirty="0">
                <a:latin typeface="Century Gothic" panose="020B0502020202020204" pitchFamily="34" charset="0"/>
              </a:rPr>
              <a:t>NÉCESSITÉ POUR TOUS.</a:t>
            </a:r>
          </a:p>
          <a:p>
            <a:endParaRPr lang="fr-FR" sz="1000" dirty="0">
              <a:latin typeface="Century Gothic" panose="020B0502020202020204" pitchFamily="34" charset="0"/>
            </a:endParaRPr>
          </a:p>
          <a:p>
            <a:r>
              <a:rPr lang="fr-FR" sz="1000" dirty="0">
                <a:latin typeface="Century Gothic" panose="020B0502020202020204" pitchFamily="34" charset="0"/>
              </a:rPr>
              <a:t>L’objectif principal des écoles de conduite du réseau CER est </a:t>
            </a:r>
            <a:r>
              <a:rPr lang="fr-FR" sz="1000" b="1" dirty="0">
                <a:latin typeface="Century Gothic" panose="020B0502020202020204" pitchFamily="34" charset="0"/>
              </a:rPr>
              <a:t>d’amener tout élève vers la réussite, </a:t>
            </a:r>
            <a:r>
              <a:rPr lang="fr-FR" sz="1000" dirty="0">
                <a:latin typeface="Century Gothic" panose="020B0502020202020204" pitchFamily="34" charset="0"/>
              </a:rPr>
              <a:t>en transmettant à chacun la maîtrise de compétences en termes de </a:t>
            </a:r>
            <a:r>
              <a:rPr lang="fr-FR" sz="10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savoir-être, savoirs, savoir-faire et savoir-devenir.</a:t>
            </a:r>
            <a:br>
              <a:rPr lang="fr-FR" sz="1000" b="1" dirty="0">
                <a:solidFill>
                  <a:srgbClr val="D0363B"/>
                </a:solidFill>
                <a:latin typeface="Century Gothic" panose="020B0502020202020204" pitchFamily="34" charset="0"/>
              </a:rPr>
            </a:br>
            <a:endParaRPr lang="fr-FR" sz="10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r>
              <a:rPr lang="fr-FR" sz="1000" dirty="0">
                <a:latin typeface="Century Gothic" panose="020B0502020202020204" pitchFamily="34" charset="0"/>
              </a:rPr>
              <a:t>Apprendre à conduire est une </a:t>
            </a:r>
            <a:r>
              <a:rPr lang="fr-FR" sz="1000" b="1" dirty="0">
                <a:latin typeface="Century Gothic" panose="020B0502020202020204" pitchFamily="34" charset="0"/>
              </a:rPr>
              <a:t>démarche éducative exigeante</a:t>
            </a:r>
            <a:r>
              <a:rPr lang="fr-FR" sz="1000" dirty="0">
                <a:latin typeface="Century Gothic" panose="020B0502020202020204" pitchFamily="34" charset="0"/>
              </a:rPr>
              <a:t> devant être prise au </a:t>
            </a:r>
            <a:r>
              <a:rPr lang="fr-FR" sz="1000" u="sng" dirty="0">
                <a:latin typeface="Century Gothic" panose="020B0502020202020204" pitchFamily="34" charset="0"/>
              </a:rPr>
              <a:t>sérieux</a:t>
            </a:r>
            <a:r>
              <a:rPr lang="fr-FR" sz="1000" dirty="0">
                <a:latin typeface="Century Gothic" panose="020B0502020202020204" pitchFamily="34" charset="0"/>
              </a:rPr>
              <a:t> et avec </a:t>
            </a:r>
            <a:r>
              <a:rPr lang="fr-FR" sz="1000" u="sng" dirty="0">
                <a:latin typeface="Century Gothic" panose="020B0502020202020204" pitchFamily="34" charset="0"/>
              </a:rPr>
              <a:t>assiduité</a:t>
            </a:r>
            <a:r>
              <a:rPr lang="fr-FR" sz="1000" dirty="0">
                <a:latin typeface="Century Gothic" panose="020B0502020202020204" pitchFamily="34" charset="0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:a16="http://schemas.microsoft.com/office/drawing/2014/main" xmlns="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Triangle rectangle 45">
            <a:extLst>
              <a:ext uri="{FF2B5EF4-FFF2-40B4-BE49-F238E27FC236}">
                <a16:creationId xmlns:a16="http://schemas.microsoft.com/office/drawing/2014/main" xmlns="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04221A2F-BC81-4013-BF47-6C6BFF9E6768}"/>
              </a:ext>
            </a:extLst>
          </p:cNvPr>
          <p:cNvSpPr/>
          <p:nvPr/>
        </p:nvSpPr>
        <p:spPr>
          <a:xfrm>
            <a:off x="4214258" y="2684095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 l’aide de </a:t>
            </a:r>
            <a:r>
              <a:rPr lang="fr-F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grilles de progression </a:t>
            </a: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permettant</a:t>
            </a:r>
            <a:b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 valider vos acquis !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3E2FA32A-4BFD-4F51-967E-1AE39637E254}"/>
              </a:ext>
            </a:extLst>
          </p:cNvPr>
          <p:cNvSpPr txBox="1"/>
          <p:nvPr/>
        </p:nvSpPr>
        <p:spPr>
          <a:xfrm rot="21313269">
            <a:off x="5657364" y="2987530"/>
            <a:ext cx="327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«</a:t>
            </a:r>
            <a:endParaRPr lang="fr-FR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L’enseignant évalue vos </a:t>
            </a:r>
            <a:r>
              <a:rPr lang="fr-F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savoirs comportementaux, techniques et environnementaux </a:t>
            </a: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au fil</a:t>
            </a:r>
            <a:b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8B8B444C-0694-4534-9A17-E0412DB5AE2B}"/>
              </a:ext>
            </a:extLst>
          </p:cNvPr>
          <p:cNvSpPr txBox="1"/>
          <p:nvPr/>
        </p:nvSpPr>
        <p:spPr>
          <a:xfrm>
            <a:off x="6366681" y="3964597"/>
            <a:ext cx="235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Des </a:t>
            </a:r>
            <a:r>
              <a:rPr lang="fr-F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évaluations</a:t>
            </a: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tout au long de votre parcours permettront également à votre formateur de </a:t>
            </a:r>
            <a:r>
              <a:rPr lang="fr-F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mesurer vos progrès</a:t>
            </a: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 et ainsi vous présenter aux épreuves du permis de conduire              	lorsque </a:t>
            </a:r>
            <a:r>
              <a:rPr lang="fr-FR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l’ensemble des 	compétences requises seront validées</a:t>
            </a:r>
            <a:r>
              <a:rPr lang="fr-F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xmlns="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E9E3E1EF-D7DD-413B-918B-30D1C7366F8C}"/>
              </a:ext>
            </a:extLst>
          </p:cNvPr>
          <p:cNvSpPr txBox="1"/>
          <p:nvPr/>
        </p:nvSpPr>
        <p:spPr>
          <a:xfrm rot="414617">
            <a:off x="8430049" y="5174282"/>
            <a:ext cx="32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»</a:t>
            </a:r>
            <a:endParaRPr lang="fr-FR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A9254B22-7D6B-42E8-A3D3-3BCA2A77D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24" y="5366731"/>
            <a:ext cx="713507" cy="71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</a:t>
            </a:r>
            <a:r>
              <a:rPr lang="fr-FR" sz="1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manœuvre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</a:t>
            </a:r>
            <a:r>
              <a:rPr lang="fr-FR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ou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routière </a:t>
            </a:r>
            <a:r>
              <a:rPr lang="fr-FR" sz="1000" dirty="0" smtClean="0">
                <a:latin typeface="Century Gothic" panose="020B0502020202020204" pitchFamily="34" charset="0"/>
              </a:rPr>
              <a:t>et </a:t>
            </a:r>
            <a:r>
              <a:rPr lang="fr-FR" sz="1000" dirty="0">
                <a:latin typeface="Century Gothic" panose="020B0502020202020204" pitchFamily="34" charset="0"/>
              </a:rPr>
              <a:t>à une question portant sur les notions élémentaires de premiers secours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2DAC24F-A940-4822-98B4-766BE40CD6C3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21172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8689</TotalTime>
  <Words>270</Words>
  <Application>Microsoft Office PowerPoint</Application>
  <PresentationFormat>Affichage à l'écran (4:3)</PresentationFormat>
  <Paragraphs>31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Montserrat</vt:lpstr>
      <vt:lpstr>Wingdings</vt:lpstr>
      <vt:lpstr>Arial</vt:lpstr>
      <vt:lpstr>Calibri</vt:lpstr>
      <vt:lpstr>Century Gothic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Alexis LEGALLEU</cp:lastModifiedBy>
  <cp:revision>56</cp:revision>
  <cp:lastPrinted>2018-05-22T15:33:38Z</cp:lastPrinted>
  <dcterms:created xsi:type="dcterms:W3CDTF">2016-11-16T10:38:42Z</dcterms:created>
  <dcterms:modified xsi:type="dcterms:W3CDTF">2018-06-08T08:00:15Z</dcterms:modified>
</cp:coreProperties>
</file>